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756" r:id="rId4"/>
    <p:sldId id="775" r:id="rId5"/>
    <p:sldId id="262" r:id="rId6"/>
    <p:sldId id="265" r:id="rId7"/>
    <p:sldId id="778" r:id="rId8"/>
    <p:sldId id="779" r:id="rId9"/>
    <p:sldId id="781" r:id="rId10"/>
    <p:sldId id="782" r:id="rId11"/>
    <p:sldId id="780" r:id="rId12"/>
    <p:sldId id="77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87716" autoAdjust="0"/>
  </p:normalViewPr>
  <p:slideViewPr>
    <p:cSldViewPr snapToGrid="0">
      <p:cViewPr>
        <p:scale>
          <a:sx n="125" d="100"/>
          <a:sy n="125" d="100"/>
        </p:scale>
        <p:origin x="1581" y="-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Sheet2!$C$11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Sheet2!$C$12:$C$21</c:f>
              <c:numCache>
                <c:formatCode>General</c:formatCode>
                <c:ptCount val="10"/>
                <c:pt idx="0">
                  <c:v>70.38</c:v>
                </c:pt>
                <c:pt idx="1">
                  <c:v>78.14</c:v>
                </c:pt>
                <c:pt idx="2">
                  <c:v>74.94</c:v>
                </c:pt>
                <c:pt idx="3">
                  <c:v>76.87</c:v>
                </c:pt>
                <c:pt idx="4">
                  <c:v>64.91</c:v>
                </c:pt>
                <c:pt idx="5">
                  <c:v>88.21</c:v>
                </c:pt>
                <c:pt idx="6">
                  <c:v>86.01</c:v>
                </c:pt>
                <c:pt idx="7">
                  <c:v>91.03</c:v>
                </c:pt>
                <c:pt idx="8">
                  <c:v>64.83</c:v>
                </c:pt>
                <c:pt idx="9">
                  <c:v>89.89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B0-447E-B675-3C960643C32C}"/>
            </c:ext>
          </c:extLst>
        </c:ser>
        <c:ser>
          <c:idx val="1"/>
          <c:order val="1"/>
          <c:tx>
            <c:strRef>
              <c:f>Sheet2!$D$11</c:f>
              <c:strCache>
                <c:ptCount val="1"/>
                <c:pt idx="0">
                  <c:v>Coreset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Sheet2!$D$12:$D$21</c:f>
              <c:numCache>
                <c:formatCode>General</c:formatCode>
                <c:ptCount val="10"/>
                <c:pt idx="0">
                  <c:v>70.38</c:v>
                </c:pt>
                <c:pt idx="1">
                  <c:v>75.31</c:v>
                </c:pt>
                <c:pt idx="2">
                  <c:v>76.900000000000006</c:v>
                </c:pt>
                <c:pt idx="3">
                  <c:v>81.02</c:v>
                </c:pt>
                <c:pt idx="4">
                  <c:v>69.8</c:v>
                </c:pt>
                <c:pt idx="5">
                  <c:v>77.209999999999994</c:v>
                </c:pt>
                <c:pt idx="6">
                  <c:v>78.73</c:v>
                </c:pt>
                <c:pt idx="7">
                  <c:v>84.01</c:v>
                </c:pt>
                <c:pt idx="8">
                  <c:v>80.400000000000006</c:v>
                </c:pt>
                <c:pt idx="9">
                  <c:v>83.07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B0-447E-B675-3C960643C32C}"/>
            </c:ext>
          </c:extLst>
        </c:ser>
        <c:ser>
          <c:idx val="2"/>
          <c:order val="2"/>
          <c:tx>
            <c:strRef>
              <c:f>Sheet2!$E$11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Sheet2!$E$12:$E$21</c:f>
              <c:numCache>
                <c:formatCode>General</c:formatCode>
                <c:ptCount val="10"/>
                <c:pt idx="0">
                  <c:v>70.38</c:v>
                </c:pt>
                <c:pt idx="1">
                  <c:v>75.22</c:v>
                </c:pt>
                <c:pt idx="2">
                  <c:v>82.98</c:v>
                </c:pt>
                <c:pt idx="3">
                  <c:v>82.98</c:v>
                </c:pt>
                <c:pt idx="4">
                  <c:v>73.38</c:v>
                </c:pt>
                <c:pt idx="5">
                  <c:v>85.63</c:v>
                </c:pt>
                <c:pt idx="6">
                  <c:v>88.84</c:v>
                </c:pt>
                <c:pt idx="7">
                  <c:v>74.66</c:v>
                </c:pt>
                <c:pt idx="8">
                  <c:v>87.87</c:v>
                </c:pt>
                <c:pt idx="9">
                  <c:v>88.92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B0-447E-B675-3C960643C32C}"/>
            </c:ext>
          </c:extLst>
        </c:ser>
        <c:ser>
          <c:idx val="3"/>
          <c:order val="3"/>
          <c:tx>
            <c:strRef>
              <c:f>Sheet2!$F$11</c:f>
              <c:strCache>
                <c:ptCount val="1"/>
                <c:pt idx="0">
                  <c:v>MC Dropout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Sheet2!$F$12:$F$21</c:f>
              <c:numCache>
                <c:formatCode>General</c:formatCode>
                <c:ptCount val="10"/>
                <c:pt idx="0">
                  <c:v>70.38</c:v>
                </c:pt>
                <c:pt idx="1">
                  <c:v>74.5</c:v>
                </c:pt>
                <c:pt idx="2">
                  <c:v>86.82</c:v>
                </c:pt>
                <c:pt idx="3">
                  <c:v>80.349999999999994</c:v>
                </c:pt>
                <c:pt idx="4">
                  <c:v>35.31</c:v>
                </c:pt>
                <c:pt idx="5">
                  <c:v>81.86</c:v>
                </c:pt>
                <c:pt idx="6">
                  <c:v>89.14</c:v>
                </c:pt>
                <c:pt idx="7">
                  <c:v>90.28</c:v>
                </c:pt>
                <c:pt idx="8">
                  <c:v>82.41</c:v>
                </c:pt>
                <c:pt idx="9">
                  <c:v>88.34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DB0-447E-B675-3C960643C32C}"/>
            </c:ext>
          </c:extLst>
        </c:ser>
        <c:ser>
          <c:idx val="4"/>
          <c:order val="4"/>
          <c:tx>
            <c:strRef>
              <c:f>Sheet2!$G$11</c:f>
              <c:strCache>
                <c:ptCount val="1"/>
                <c:pt idx="0">
                  <c:v>learning loss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Sheet2!$G$12:$G$21</c:f>
              <c:numCache>
                <c:formatCode>General</c:formatCode>
                <c:ptCount val="10"/>
                <c:pt idx="0">
                  <c:v>60.45</c:v>
                </c:pt>
                <c:pt idx="1">
                  <c:v>64.83</c:v>
                </c:pt>
                <c:pt idx="2">
                  <c:v>67.59</c:v>
                </c:pt>
                <c:pt idx="3">
                  <c:v>75.5</c:v>
                </c:pt>
                <c:pt idx="4">
                  <c:v>59.87</c:v>
                </c:pt>
                <c:pt idx="5">
                  <c:v>71.8</c:v>
                </c:pt>
                <c:pt idx="6">
                  <c:v>74.36</c:v>
                </c:pt>
                <c:pt idx="7">
                  <c:v>77.599999999999994</c:v>
                </c:pt>
                <c:pt idx="8">
                  <c:v>74.989999999999995</c:v>
                </c:pt>
                <c:pt idx="9">
                  <c:v>78.05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DB0-447E-B675-3C960643C32C}"/>
            </c:ext>
          </c:extLst>
        </c:ser>
        <c:ser>
          <c:idx val="5"/>
          <c:order val="5"/>
          <c:tx>
            <c:strRef>
              <c:f>Sheet2!$H$11</c:f>
              <c:strCache>
                <c:ptCount val="1"/>
                <c:pt idx="0">
                  <c:v>HAAL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Sheet2!$B$12:$B$21</c:f>
              <c:strCache>
                <c:ptCount val="10"/>
                <c:pt idx="0">
                  <c:v>1k</c:v>
                </c:pt>
                <c:pt idx="1">
                  <c:v>2k</c:v>
                </c:pt>
                <c:pt idx="2">
                  <c:v>3k</c:v>
                </c:pt>
                <c:pt idx="3">
                  <c:v>4k</c:v>
                </c:pt>
                <c:pt idx="4">
                  <c:v>5k</c:v>
                </c:pt>
                <c:pt idx="5">
                  <c:v>6k</c:v>
                </c:pt>
                <c:pt idx="6">
                  <c:v>7k</c:v>
                </c:pt>
                <c:pt idx="7">
                  <c:v>8k</c:v>
                </c:pt>
                <c:pt idx="8">
                  <c:v>9k</c:v>
                </c:pt>
                <c:pt idx="9">
                  <c:v>10k</c:v>
                </c:pt>
              </c:strCache>
            </c:strRef>
          </c:cat>
          <c:val>
            <c:numRef>
              <c:f>Sheet2!$H$12:$H$21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DB0-447E-B675-3C960643C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8725216"/>
        <c:axId val="1368727296"/>
      </c:lineChart>
      <c:catAx>
        <c:axId val="136872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8727296"/>
        <c:crosses val="autoZero"/>
        <c:auto val="1"/>
        <c:lblAlgn val="ctr"/>
        <c:lblOffset val="100"/>
        <c:noMultiLvlLbl val="0"/>
      </c:catAx>
      <c:valAx>
        <c:axId val="1368727296"/>
        <c:scaling>
          <c:orientation val="minMax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872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0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35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4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필수 기능 논의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실무 미팅에서 했고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어지간한 기능들은 다 구현 가능함을 확인 </a:t>
            </a:r>
            <a:r>
              <a:rPr lang="en-US" altLang="ko-KR" dirty="0" smtClean="0"/>
              <a:t>(UI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씨젠이</a:t>
            </a:r>
            <a:r>
              <a:rPr lang="ko-KR" altLang="en-US" dirty="0" smtClean="0"/>
              <a:t> 개발*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프레임 워크 세팅 </a:t>
            </a:r>
            <a:r>
              <a:rPr lang="en-US" altLang="ko-KR" dirty="0" smtClean="0"/>
              <a:t>=&gt; (</a:t>
            </a:r>
            <a:r>
              <a:rPr lang="ko-KR" altLang="en-US" dirty="0" err="1" smtClean="0"/>
              <a:t>이솔</a:t>
            </a:r>
            <a:r>
              <a:rPr lang="en-US" altLang="ko-KR" dirty="0" smtClean="0"/>
              <a:t>, JJ </a:t>
            </a:r>
            <a:r>
              <a:rPr lang="ko-KR" altLang="en-US" dirty="0" err="1" smtClean="0"/>
              <a:t>윌미</a:t>
            </a:r>
            <a:r>
              <a:rPr lang="ko-KR" altLang="en-US" dirty="0" smtClean="0"/>
              <a:t>*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AL </a:t>
            </a:r>
            <a:r>
              <a:rPr lang="ko-KR" altLang="en-US" dirty="0" smtClean="0"/>
              <a:t>통합 매인 개발자 들인 요거 마무리 하고 </a:t>
            </a:r>
            <a:r>
              <a:rPr lang="en-US" altLang="ko-KR" dirty="0" smtClean="0"/>
              <a:t>AL </a:t>
            </a:r>
            <a:r>
              <a:rPr lang="ko-KR" altLang="en-US" dirty="0" smtClean="0"/>
              <a:t>하기로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마무리를 </a:t>
            </a:r>
            <a:r>
              <a:rPr lang="en-US" altLang="ko-KR" dirty="0" smtClean="0"/>
              <a:t>9/1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통합</a:t>
            </a:r>
            <a:r>
              <a:rPr lang="ko-KR" altLang="en-US" baseline="0" dirty="0" smtClean="0"/>
              <a:t> 코딩 계획이 조금 연기됨 다음주 시작 예상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씨젠에</a:t>
            </a:r>
            <a:r>
              <a:rPr lang="ko-KR" altLang="en-US" baseline="0" dirty="0" smtClean="0"/>
              <a:t> 설치 시작 예정 </a:t>
            </a:r>
            <a:r>
              <a:rPr lang="en-US" altLang="ko-KR" baseline="0" dirty="0" smtClean="0"/>
              <a:t>9/15=&gt;226 </a:t>
            </a:r>
            <a:r>
              <a:rPr lang="ko-KR" altLang="en-US" baseline="0" dirty="0" smtClean="0"/>
              <a:t>관련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씨젠에서</a:t>
            </a:r>
            <a:r>
              <a:rPr lang="ko-KR" altLang="en-US" baseline="0" dirty="0" smtClean="0"/>
              <a:t> 일정 잡아 </a:t>
            </a:r>
            <a:r>
              <a:rPr lang="ko-KR" altLang="en-US" baseline="0" dirty="0" err="1" smtClean="0"/>
              <a:t>주기로함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smtClean="0"/>
              <a:t>다중 폴더 학습 코드 </a:t>
            </a:r>
            <a:r>
              <a:rPr lang="en-US" altLang="ko-KR" dirty="0" smtClean="0"/>
              <a:t>=&gt; </a:t>
            </a:r>
            <a:r>
              <a:rPr lang="en-US" altLang="ko-KR" dirty="0" err="1" smtClean="0"/>
              <a:t>Lossdiff</a:t>
            </a:r>
            <a:r>
              <a:rPr lang="ko-KR" altLang="en-US" dirty="0" smtClean="0"/>
              <a:t>를 여러 폴더에서 한꺼번에 학습시키는 방법인데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개발은 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정리가 필요함 프레임 워크가 </a:t>
            </a:r>
            <a:r>
              <a:rPr lang="ko-KR" altLang="en-US" dirty="0" err="1" smtClean="0"/>
              <a:t>끝나야함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4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9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15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0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72965"/>
              </p:ext>
            </p:extLst>
          </p:nvPr>
        </p:nvGraphicFramePr>
        <p:xfrm>
          <a:off x="147665" y="4034486"/>
          <a:ext cx="3463866" cy="24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756">
                  <a:extLst>
                    <a:ext uri="{9D8B030D-6E8A-4147-A177-3AD203B41FA5}">
                      <a16:colId xmlns:a16="http://schemas.microsoft.com/office/drawing/2014/main" val="1732626802"/>
                    </a:ext>
                  </a:extLst>
                </a:gridCol>
                <a:gridCol w="622222">
                  <a:extLst>
                    <a:ext uri="{9D8B030D-6E8A-4147-A177-3AD203B41FA5}">
                      <a16:colId xmlns:a16="http://schemas.microsoft.com/office/drawing/2014/main" val="1019727458"/>
                    </a:ext>
                  </a:extLst>
                </a:gridCol>
                <a:gridCol w="622222">
                  <a:extLst>
                    <a:ext uri="{9D8B030D-6E8A-4147-A177-3AD203B41FA5}">
                      <a16:colId xmlns:a16="http://schemas.microsoft.com/office/drawing/2014/main" val="2499433144"/>
                    </a:ext>
                  </a:extLst>
                </a:gridCol>
                <a:gridCol w="622222">
                  <a:extLst>
                    <a:ext uri="{9D8B030D-6E8A-4147-A177-3AD203B41FA5}">
                      <a16:colId xmlns:a16="http://schemas.microsoft.com/office/drawing/2014/main" val="2833021761"/>
                    </a:ext>
                  </a:extLst>
                </a:gridCol>
                <a:gridCol w="622222">
                  <a:extLst>
                    <a:ext uri="{9D8B030D-6E8A-4147-A177-3AD203B41FA5}">
                      <a16:colId xmlns:a16="http://schemas.microsoft.com/office/drawing/2014/main" val="1444514888"/>
                    </a:ext>
                  </a:extLst>
                </a:gridCol>
                <a:gridCol w="622222">
                  <a:extLst>
                    <a:ext uri="{9D8B030D-6E8A-4147-A177-3AD203B41FA5}">
                      <a16:colId xmlns:a16="http://schemas.microsoft.com/office/drawing/2014/main" val="2482911493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Coreset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LC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MC Dropout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learning loss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HAAL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0503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70.38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70.38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70.38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60.45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50496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75.31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75.22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74.5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64.83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01137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76.9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82.98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86.82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67.59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25293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4k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81.02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82.98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80.35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75.5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7218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5k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69.8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73.38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35.31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59.87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0561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6k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77.21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85.63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81.86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71.8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083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7k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78.73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88.84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89.14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74.36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965543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8k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84.01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74.66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90.28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77.6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9981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9k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80.4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87.87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82.41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74.99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88923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10k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</a:rPr>
                        <a:t>83.07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88.92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88.34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78.05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03608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084508"/>
              </p:ext>
            </p:extLst>
          </p:nvPr>
        </p:nvGraphicFramePr>
        <p:xfrm>
          <a:off x="147665" y="767372"/>
          <a:ext cx="4086088" cy="3144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61166" y="5158432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*Stable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61166" y="5146147"/>
            <a:ext cx="881393" cy="381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23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1" y="756513"/>
            <a:ext cx="6139417" cy="9848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14478" y="28081"/>
            <a:ext cx="2029522" cy="540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회의용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2" y="1814876"/>
            <a:ext cx="2866788" cy="16614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42" y="1846524"/>
            <a:ext cx="4171186" cy="1602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25135" y="3693789"/>
            <a:ext cx="74545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데이터의 정제 및 선택을 동시에 고려하기 위해서 구체적으로 가장 분포 외 데이터가 아닐 것 같은 데이터 중에서 가장 심층 학습 성능 향상에 도움이 될 데이터를 선택한다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. 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즉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, 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주어진 훈련 데이터 구축 비용 내에서 최고의 효과를 내도록 데이터의 순도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(purity) 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지표와 정보도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(</a:t>
            </a:r>
            <a:r>
              <a:rPr lang="en-US" altLang="ko-KR" sz="1200" dirty="0" err="1">
                <a:solidFill>
                  <a:srgbClr val="1E1E1E"/>
                </a:solidFill>
                <a:latin typeface="Apple SD Gothic Neo"/>
              </a:rPr>
              <a:t>informativeness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) 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지표의 최적 균형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(trade-off)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을 찾는다</a:t>
            </a:r>
            <a:r>
              <a:rPr lang="en-US" altLang="ko-KR" sz="1200" dirty="0" smtClean="0">
                <a:solidFill>
                  <a:srgbClr val="1E1E1E"/>
                </a:solidFill>
                <a:latin typeface="Apple SD Gothic Neo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1E1E1E"/>
              </a:solidFill>
              <a:latin typeface="Apple SD Gothic Ne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1E1E1E"/>
                </a:solidFill>
                <a:latin typeface="Apple SD Gothic Neo"/>
              </a:rPr>
              <a:t>순도와 </a:t>
            </a:r>
            <a:r>
              <a:rPr lang="ko-KR" altLang="en-US" sz="1200" dirty="0" err="1">
                <a:solidFill>
                  <a:srgbClr val="1E1E1E"/>
                </a:solidFill>
                <a:latin typeface="Apple SD Gothic Neo"/>
              </a:rPr>
              <a:t>정보도는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 일반적으로 서로 상충하므로 최적 균형을 찾는 것이 간단하지 않다</a:t>
            </a:r>
            <a:r>
              <a:rPr lang="en-US" altLang="ko-KR" sz="1200" dirty="0">
                <a:solidFill>
                  <a:srgbClr val="1E1E1E"/>
                </a:solidFill>
                <a:latin typeface="Apple SD Gothic Neo"/>
              </a:rPr>
              <a:t>. 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이 </a:t>
            </a:r>
            <a:r>
              <a:rPr lang="ko-KR" altLang="en-US" sz="1200" dirty="0" err="1">
                <a:solidFill>
                  <a:srgbClr val="1E1E1E"/>
                </a:solidFill>
                <a:latin typeface="Apple SD Gothic Neo"/>
              </a:rPr>
              <a:t>교수팀은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 이러한 </a:t>
            </a:r>
            <a:r>
              <a:rPr lang="ko-KR" altLang="en-US" sz="1200" b="1" u="sng" dirty="0">
                <a:solidFill>
                  <a:srgbClr val="1E1E1E"/>
                </a:solidFill>
                <a:latin typeface="Apple SD Gothic Neo"/>
              </a:rPr>
              <a:t>최적 균형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이 정제 전 데이터의 분포 외 데이터 비율과 현재 </a:t>
            </a:r>
            <a:r>
              <a:rPr lang="ko-KR" altLang="en-US" sz="1200" dirty="0" err="1">
                <a:solidFill>
                  <a:srgbClr val="1E1E1E"/>
                </a:solidFill>
                <a:latin typeface="Apple SD Gothic Neo"/>
              </a:rPr>
              <a:t>심층신경망</a:t>
            </a:r>
            <a:r>
              <a:rPr lang="ko-KR" altLang="en-US" sz="1200" dirty="0">
                <a:solidFill>
                  <a:srgbClr val="1E1E1E"/>
                </a:solidFill>
                <a:latin typeface="Apple SD Gothic Neo"/>
              </a:rPr>
              <a:t> 훈련 정도에 따라 달라진다는 점을 발견했다</a:t>
            </a:r>
            <a:r>
              <a:rPr lang="en-US" altLang="ko-KR" sz="1200" dirty="0" smtClean="0">
                <a:solidFill>
                  <a:srgbClr val="1E1E1E"/>
                </a:solidFill>
                <a:latin typeface="Apple SD Gothic Neo"/>
              </a:rPr>
              <a:t>.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96751" y="6186813"/>
            <a:ext cx="74921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mtClean="0">
                <a:solidFill>
                  <a:srgbClr val="1E1E1E"/>
                </a:solidFill>
                <a:latin typeface="Apple SD Gothic Neo"/>
              </a:rPr>
              <a:t>신경정보처리시스템학회</a:t>
            </a:r>
            <a:r>
              <a:rPr lang="en-US" altLang="ko-KR" sz="900" b="1" dirty="0">
                <a:solidFill>
                  <a:srgbClr val="1E1E1E"/>
                </a:solidFill>
                <a:latin typeface="Apple SD Gothic Neo"/>
              </a:rPr>
              <a:t>(</a:t>
            </a:r>
            <a:r>
              <a:rPr lang="en-US" altLang="ko-KR" sz="900" b="1" dirty="0" err="1">
                <a:solidFill>
                  <a:srgbClr val="1E1E1E"/>
                </a:solidFill>
                <a:latin typeface="Apple SD Gothic Neo"/>
              </a:rPr>
              <a:t>NeurIPS</a:t>
            </a:r>
            <a:r>
              <a:rPr lang="en-US" altLang="ko-KR" sz="900" b="1" dirty="0">
                <a:solidFill>
                  <a:srgbClr val="1E1E1E"/>
                </a:solidFill>
                <a:latin typeface="Apple SD Gothic Neo"/>
              </a:rPr>
              <a:t> 2022</a:t>
            </a:r>
            <a:r>
              <a:rPr lang="en-US" altLang="ko-KR" sz="900" dirty="0">
                <a:solidFill>
                  <a:srgbClr val="1E1E1E"/>
                </a:solidFill>
                <a:latin typeface="Apple SD Gothic Neo"/>
              </a:rPr>
              <a:t>)'</a:t>
            </a:r>
            <a:r>
              <a:rPr lang="ko-KR" altLang="en-US" sz="900" dirty="0">
                <a:solidFill>
                  <a:srgbClr val="1E1E1E"/>
                </a:solidFill>
                <a:latin typeface="Apple SD Gothic Neo"/>
              </a:rPr>
              <a:t>에서 </a:t>
            </a:r>
            <a:r>
              <a:rPr lang="en-US" altLang="ko-KR" sz="900" dirty="0">
                <a:solidFill>
                  <a:srgbClr val="1E1E1E"/>
                </a:solidFill>
                <a:latin typeface="Apple SD Gothic Neo"/>
              </a:rPr>
              <a:t>Meta-Query-Net: Resolving Purity-</a:t>
            </a:r>
            <a:r>
              <a:rPr lang="en-US" altLang="ko-KR" sz="900" dirty="0" err="1">
                <a:solidFill>
                  <a:srgbClr val="1E1E1E"/>
                </a:solidFill>
                <a:latin typeface="Apple SD Gothic Neo"/>
              </a:rPr>
              <a:t>Informativeness</a:t>
            </a:r>
            <a:r>
              <a:rPr lang="en-US" altLang="ko-KR" sz="900" dirty="0">
                <a:solidFill>
                  <a:srgbClr val="1E1E1E"/>
                </a:solidFill>
                <a:latin typeface="Apple SD Gothic Neo"/>
              </a:rPr>
              <a:t> Dilemma in Open-set Active Learning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ko-KR" altLang="en-US" sz="900" dirty="0">
                <a:solidFill>
                  <a:srgbClr val="1E1E1E"/>
                </a:solidFill>
                <a:latin typeface="Apple SD Gothic Neo"/>
              </a:rPr>
              <a:t>출처 </a:t>
            </a:r>
            <a:r>
              <a:rPr lang="en-US" altLang="ko-KR" sz="900" dirty="0">
                <a:solidFill>
                  <a:srgbClr val="1E1E1E"/>
                </a:solidFill>
                <a:latin typeface="Apple SD Gothic Neo"/>
              </a:rPr>
              <a:t>: </a:t>
            </a:r>
            <a:r>
              <a:rPr lang="ko-KR" altLang="en-US" sz="900" dirty="0">
                <a:solidFill>
                  <a:srgbClr val="1E1E1E"/>
                </a:solidFill>
                <a:latin typeface="Apple SD Gothic Neo"/>
              </a:rPr>
              <a:t>인공지능신문</a:t>
            </a:r>
            <a:r>
              <a:rPr lang="en-US" altLang="ko-KR" sz="900" dirty="0">
                <a:solidFill>
                  <a:srgbClr val="1E1E1E"/>
                </a:solidFill>
                <a:latin typeface="Apple SD Gothic Neo"/>
              </a:rPr>
              <a:t>(https://www.aitimes.kr)</a:t>
            </a:r>
            <a:endParaRPr lang="ko-KR" alt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195518" y="5428771"/>
            <a:ext cx="422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훈련이 반복 될수록 모델이 </a:t>
            </a:r>
            <a:r>
              <a:rPr lang="ko-KR" altLang="en-US" dirty="0" err="1" smtClean="0"/>
              <a:t>똑똑해짐으로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변화가 필요함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19600" y="5428771"/>
            <a:ext cx="422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강제로 </a:t>
            </a:r>
            <a:r>
              <a:rPr lang="en-US" altLang="ko-KR" dirty="0" smtClean="0"/>
              <a:t>out of distribution </a:t>
            </a:r>
            <a:r>
              <a:rPr lang="ko-KR" altLang="en-US" dirty="0" smtClean="0"/>
              <a:t>데이터를 투입하여 실험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21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7301" y="513144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주요 데이터 위치 공유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스캐너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300851"/>
              </p:ext>
            </p:extLst>
          </p:nvPr>
        </p:nvGraphicFramePr>
        <p:xfrm>
          <a:off x="372641" y="1227640"/>
          <a:ext cx="8157636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5139267">
                  <a:extLst>
                    <a:ext uri="{9D8B030D-6E8A-4147-A177-3AD203B41FA5}">
                      <a16:colId xmlns:a16="http://schemas.microsoft.com/office/drawing/2014/main" val="453683974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u="sng" dirty="0" smtClean="0">
                          <a:solidFill>
                            <a:schemeClr val="tx1"/>
                          </a:solidFill>
                        </a:rPr>
                        <a:t>데이터 리포트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: distribution list-  E:\00.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data_report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\CSVs\stomach\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same_config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: slides -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\stomach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435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first updated DM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train,val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): -E:\02.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\New slide original_210521\New_2021_DM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first updated N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train,val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\New slide original_210521\stomach N_20210517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18495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second updating (train)-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\stomach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6017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24648"/>
              </p:ext>
            </p:extLst>
          </p:nvPr>
        </p:nvGraphicFramePr>
        <p:xfrm>
          <a:off x="372641" y="3715160"/>
          <a:ext cx="815763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364067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5139267">
                  <a:extLst>
                    <a:ext uri="{9D8B030D-6E8A-4147-A177-3AD203B41FA5}">
                      <a16:colId xmlns:a16="http://schemas.microsoft.com/office/drawing/2014/main" val="453683974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solidFill>
                            <a:schemeClr val="tx1"/>
                          </a:solidFill>
                        </a:rPr>
                        <a:t>데이터 리포트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: distribution list-  E:\00.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data_report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\CSVs\stomach\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same_config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1236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original (train,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test)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정리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\colon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4353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 updating (train) (original, not annotation only)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\colon\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colon_N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D: E:\02.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nov_false_pn_cleaning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colon_D_original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복구 가능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1849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13610"/>
              </p:ext>
            </p:extLst>
          </p:nvPr>
        </p:nvGraphicFramePr>
        <p:xfrm>
          <a:off x="372641" y="5562600"/>
          <a:ext cx="8157636" cy="96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367">
                  <a:extLst>
                    <a:ext uri="{9D8B030D-6E8A-4147-A177-3AD203B41FA5}">
                      <a16:colId xmlns:a16="http://schemas.microsoft.com/office/drawing/2014/main" val="2786004999"/>
                    </a:ext>
                  </a:extLst>
                </a:gridCol>
                <a:gridCol w="5503334">
                  <a:extLst>
                    <a:ext uri="{9D8B030D-6E8A-4147-A177-3AD203B41FA5}">
                      <a16:colId xmlns:a16="http://schemas.microsoft.com/office/drawing/2014/main" val="1766441669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688526571"/>
                    </a:ext>
                  </a:extLst>
                </a:gridCol>
              </a:tblGrid>
              <a:tr h="41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테스트 데이터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57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 smtClean="0">
                          <a:solidFill>
                            <a:schemeClr val="tx1"/>
                          </a:solidFill>
                        </a:rPr>
                        <a:t>Balanced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Z:\02.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\20220712 Dataset(300)_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IncrementalLearning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\Balanced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복구 불가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16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UnBalanced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Z:\02.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scanner_data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\20220712 Dataset(300)_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IncrementalLearning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\Unbalanced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복구 가능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7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37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6206" y="575755"/>
            <a:ext cx="77142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 대응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복구 계획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다음주 중으로 복구 예정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카이스트 접속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요청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팀원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전달 완료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복구 관련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report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자료 정리 및 전달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전달 완료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복구 이후 새롭게 작성 필요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확보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JJ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박사과정 업로드 예정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2" y="2897504"/>
            <a:ext cx="6419823" cy="32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4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40416"/>
              </p:ext>
            </p:extLst>
          </p:nvPr>
        </p:nvGraphicFramePr>
        <p:xfrm>
          <a:off x="372641" y="803054"/>
          <a:ext cx="8493957" cy="4594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Feature cube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와 연동을 위한 디자인 수정 중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 interface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개발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씨젠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DB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연동 및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48438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*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200" b="1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seegene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서버 오류로 개발 지연</a:t>
                      </a:r>
                      <a:endParaRPr lang="en-US" altLang="ko-KR" sz="1200" b="1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WSI: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date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에서 가장 낮은 값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씩 추천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완료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Patch: Region-based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형태로 우선 설치 계획</a:t>
                      </a:r>
                      <a:endParaRPr lang="en-US" altLang="ko-KR" sz="1200" b="1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새로운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로직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추가를 위한 개발 및 실험 중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(harmful data avoid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와 연결 및 통신 개발 및 테스트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다중 폴더 학습 코드 개발 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641" y="5495877"/>
            <a:ext cx="817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AL </a:t>
            </a:r>
            <a:r>
              <a:rPr lang="ko-KR" altLang="en-US" sz="1400" dirty="0" smtClean="0">
                <a:latin typeface="+mj-ea"/>
                <a:ea typeface="+mj-ea"/>
              </a:rPr>
              <a:t>시스템 개발 및 설치는 전반적으로 연기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AL </a:t>
            </a:r>
            <a:r>
              <a:rPr lang="ko-KR" altLang="en-US" sz="1400" dirty="0" smtClean="0">
                <a:latin typeface="+mj-ea"/>
                <a:ea typeface="+mj-ea"/>
              </a:rPr>
              <a:t>새로운 알고리즘에 개발에 좀더 우선 순위 설정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UI </a:t>
            </a:r>
            <a:r>
              <a:rPr lang="ko-KR" altLang="en-US" sz="1400" dirty="0" smtClean="0">
                <a:latin typeface="+mj-ea"/>
                <a:ea typeface="+mj-ea"/>
              </a:rPr>
              <a:t>개발 또한 서버 복구 이후로 협의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3929472"/>
            <a:ext cx="3597918" cy="1395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8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5920"/>
          <a:stretch/>
        </p:blipFill>
        <p:spPr>
          <a:xfrm>
            <a:off x="4490758" y="786029"/>
            <a:ext cx="4312241" cy="2508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90758" y="3253242"/>
            <a:ext cx="43729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</a:t>
            </a:r>
            <a:r>
              <a:rPr lang="ko-KR" altLang="en-US" sz="1600" dirty="0" smtClean="0"/>
              <a:t>에 대한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값을 예측되고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저장됨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Patch</a:t>
            </a:r>
            <a:r>
              <a:rPr lang="ko-KR" altLang="en-US" sz="1600" u="sng" dirty="0" smtClean="0"/>
              <a:t>에 대한 </a:t>
            </a:r>
            <a:r>
              <a:rPr lang="en-US" altLang="ko-KR" sz="1600" u="sng" dirty="0" smtClean="0"/>
              <a:t>confidence </a:t>
            </a:r>
            <a:r>
              <a:rPr lang="ko-KR" altLang="en-US" sz="1600" u="sng" dirty="0" smtClean="0"/>
              <a:t>값은 현재 생성되고 저장되지 않음</a:t>
            </a:r>
            <a:endParaRPr lang="ko-KR" altLang="en-US" sz="1600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1" y="2778604"/>
            <a:ext cx="3335456" cy="2614957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22" idx="1"/>
            <a:endCxn id="9" idx="0"/>
          </p:cNvCxnSpPr>
          <p:nvPr/>
        </p:nvCxnSpPr>
        <p:spPr>
          <a:xfrm rot="10800000" flipV="1">
            <a:off x="2040370" y="2040100"/>
            <a:ext cx="2450389" cy="7385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3340" y="5453606"/>
            <a:ext cx="4372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시스템에 대한 일부 코드 수정이 필요함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패치 생성이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중으로 될 가능성이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840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842"/>
          <a:stretch/>
        </p:blipFill>
        <p:spPr>
          <a:xfrm>
            <a:off x="1782653" y="4584914"/>
            <a:ext cx="4977955" cy="18794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46206" y="524779"/>
            <a:ext cx="30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Issue 1. Loss </a:t>
            </a:r>
            <a:r>
              <a:rPr lang="ko-KR" altLang="en-US" u="sng" dirty="0" smtClean="0"/>
              <a:t>충돌 현상</a:t>
            </a:r>
            <a:endParaRPr lang="ko-KR" altLang="en-US" u="sng" dirty="0"/>
          </a:p>
        </p:txBody>
      </p:sp>
      <p:sp>
        <p:nvSpPr>
          <p:cNvPr id="3" name="직사각형 2"/>
          <p:cNvSpPr/>
          <p:nvPr/>
        </p:nvSpPr>
        <p:spPr>
          <a:xfrm>
            <a:off x="5331895" y="5876915"/>
            <a:ext cx="1314163" cy="530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4410" y="960894"/>
            <a:ext cx="8390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Loss prediction  </a:t>
            </a:r>
            <a:r>
              <a:rPr lang="ko-KR" altLang="en-US" sz="1600" dirty="0" err="1" smtClean="0"/>
              <a:t>학습시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1)Loss prediction </a:t>
            </a:r>
            <a:r>
              <a:rPr lang="ko-KR" altLang="en-US" sz="1600" dirty="0" smtClean="0"/>
              <a:t>모듈이 </a:t>
            </a:r>
            <a:r>
              <a:rPr lang="en-US" altLang="ko-KR" sz="1600" dirty="0" smtClean="0"/>
              <a:t>backbone</a:t>
            </a:r>
            <a:r>
              <a:rPr lang="ko-KR" altLang="en-US" sz="1600" dirty="0" smtClean="0"/>
              <a:t>에 영향을 주는 문제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모델이 </a:t>
            </a:r>
            <a:r>
              <a:rPr lang="en-US" altLang="ko-KR" sz="1600" dirty="0" smtClean="0"/>
              <a:t>Loss-prediction</a:t>
            </a:r>
            <a:r>
              <a:rPr lang="ko-KR" altLang="en-US" sz="1600" dirty="0" smtClean="0"/>
              <a:t>을 잘하기 위해서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백본</a:t>
            </a:r>
            <a:r>
              <a:rPr lang="ko-KR" altLang="en-US" sz="1600" dirty="0" smtClean="0"/>
              <a:t> 모델의 성능을 저하시킴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해결 방안</a:t>
            </a:r>
            <a:endParaRPr lang="en-US" altLang="ko-KR" sz="1600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(1) backbone </a:t>
            </a:r>
            <a:r>
              <a:rPr lang="ko-KR" altLang="en-US" sz="1600" dirty="0" smtClean="0"/>
              <a:t>모델을 충분히 학습시키고 </a:t>
            </a:r>
            <a:r>
              <a:rPr lang="en-US" altLang="ko-KR" sz="1600" dirty="0" smtClean="0"/>
              <a:t>freeze </a:t>
            </a:r>
            <a:r>
              <a:rPr lang="ko-KR" altLang="en-US" sz="1600" dirty="0" smtClean="0"/>
              <a:t>후 </a:t>
            </a:r>
            <a:r>
              <a:rPr lang="en-US" altLang="ko-KR" sz="1600" dirty="0" smtClean="0"/>
              <a:t>loss module</a:t>
            </a:r>
            <a:r>
              <a:rPr lang="ko-KR" altLang="en-US" sz="1600" dirty="0" smtClean="0"/>
              <a:t>을 학습</a:t>
            </a:r>
            <a:endParaRPr lang="en-US" altLang="ko-KR" sz="1600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(2) Loss prediction </a:t>
            </a:r>
            <a:r>
              <a:rPr lang="ko-KR" altLang="en-US" sz="1600" dirty="0" smtClean="0"/>
              <a:t>모듈의 동작에 뒤쪽 </a:t>
            </a:r>
            <a:r>
              <a:rPr lang="en-US" altLang="ko-KR" sz="1600" dirty="0" smtClean="0"/>
              <a:t>epoch</a:t>
            </a:r>
            <a:r>
              <a:rPr lang="ko-KR" altLang="en-US" sz="1600" dirty="0" smtClean="0"/>
              <a:t>에서 시작하도록 설정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023513" y="2459409"/>
            <a:ext cx="6616764" cy="317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20" idx="3"/>
          </p:cNvCxnSpPr>
          <p:nvPr/>
        </p:nvCxnSpPr>
        <p:spPr>
          <a:xfrm flipH="1">
            <a:off x="3631551" y="2776776"/>
            <a:ext cx="1700344" cy="78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941860" y="5023679"/>
            <a:ext cx="1637496" cy="65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79356" y="4820634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 </a:t>
            </a:r>
            <a:r>
              <a:rPr lang="ko-KR" altLang="en-US" dirty="0" smtClean="0"/>
              <a:t>충돌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68" y="3033599"/>
            <a:ext cx="2064083" cy="10645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57451" y="3728836"/>
            <a:ext cx="47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효과 확인 </a:t>
            </a:r>
            <a:r>
              <a:rPr lang="en-US" altLang="ko-KR" dirty="0" smtClean="0"/>
              <a:t>(epoch 5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loss module </a:t>
            </a:r>
            <a:r>
              <a:rPr lang="ko-KR" altLang="en-US" dirty="0" smtClean="0"/>
              <a:t>학습 시작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81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206" y="524779"/>
            <a:ext cx="47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Issue 2. </a:t>
            </a:r>
            <a:r>
              <a:rPr lang="en-US" altLang="ko-KR" u="sng" dirty="0" err="1" smtClean="0"/>
              <a:t>LossDiff</a:t>
            </a:r>
            <a:r>
              <a:rPr lang="ko-KR" altLang="en-US" u="sng" dirty="0" smtClean="0"/>
              <a:t>의 </a:t>
            </a:r>
            <a:r>
              <a:rPr lang="en-US" altLang="ko-KR" u="sng" dirty="0" smtClean="0"/>
              <a:t>ALL reject</a:t>
            </a:r>
            <a:r>
              <a:rPr lang="ko-KR" altLang="en-US" u="sng" dirty="0" smtClean="0"/>
              <a:t> 현상</a:t>
            </a:r>
            <a:endParaRPr lang="ko-KR" alt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44410" y="960894"/>
            <a:ext cx="8390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동작시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All reject </a:t>
            </a:r>
            <a:r>
              <a:rPr lang="ko-KR" altLang="en-US" sz="1600" dirty="0" smtClean="0"/>
              <a:t>현상</a:t>
            </a:r>
            <a:r>
              <a:rPr lang="en-US" altLang="ko-KR" sz="1600" dirty="0" smtClean="0"/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정답 예측에 대한 </a:t>
            </a:r>
            <a:r>
              <a:rPr lang="en-US" altLang="ko-KR" sz="1600" dirty="0" err="1" smtClean="0"/>
              <a:t>avg</a:t>
            </a:r>
            <a:r>
              <a:rPr lang="en-US" altLang="ko-KR" sz="1600" dirty="0" smtClean="0"/>
              <a:t> loss</a:t>
            </a:r>
            <a:r>
              <a:rPr lang="ko-KR" altLang="en-US" sz="1600" dirty="0" smtClean="0"/>
              <a:t>를 수집함 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Threshold </a:t>
            </a:r>
            <a:r>
              <a:rPr lang="ko-KR" altLang="en-US" sz="1600" dirty="0" smtClean="0"/>
              <a:t>연산 </a:t>
            </a:r>
            <a:r>
              <a:rPr lang="ko-KR" altLang="en-US" sz="1600" dirty="0" err="1" smtClean="0"/>
              <a:t>알고리즘상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‘(collected (loss)/# training data)’ </a:t>
            </a:r>
            <a:r>
              <a:rPr lang="ko-KR" altLang="en-US" sz="1600" dirty="0" smtClean="0"/>
              <a:t>파트에서 </a:t>
            </a:r>
            <a:r>
              <a:rPr lang="en-US" altLang="ko-KR" sz="1600" dirty="0" err="1" smtClean="0"/>
              <a:t>avg</a:t>
            </a:r>
            <a:r>
              <a:rPr lang="en-US" altLang="ko-KR" sz="1600" dirty="0" smtClean="0"/>
              <a:t> loss</a:t>
            </a:r>
            <a:r>
              <a:rPr lang="ko-KR" altLang="en-US" sz="1600" dirty="0" smtClean="0"/>
              <a:t>가 극도로 작아지게 됨 </a:t>
            </a: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초기 모델은 </a:t>
            </a:r>
            <a:r>
              <a:rPr lang="ko-KR" altLang="en-US" sz="1600" dirty="0" err="1" smtClean="0"/>
              <a:t>정답수가</a:t>
            </a:r>
            <a:r>
              <a:rPr lang="ko-KR" altLang="en-US" sz="1600" dirty="0" smtClean="0"/>
              <a:t> 적다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0" y="2533833"/>
            <a:ext cx="8011155" cy="7365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05061" y="2704011"/>
            <a:ext cx="2050504" cy="56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2157" y="3475078"/>
            <a:ext cx="8390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alpha </a:t>
            </a:r>
            <a:r>
              <a:rPr lang="ko-KR" altLang="en-US" sz="1600" dirty="0"/>
              <a:t>값 기존  </a:t>
            </a:r>
            <a:r>
              <a:rPr lang="en-US" altLang="ko-KR" sz="1600" dirty="0" smtClean="0"/>
              <a:t>‘0.2 </a:t>
            </a:r>
            <a:r>
              <a:rPr lang="en-US" altLang="ko-KR" sz="1600" dirty="0"/>
              <a:t>-&gt; 0.3 -&gt; </a:t>
            </a:r>
            <a:r>
              <a:rPr lang="en-US" altLang="ko-KR" sz="1600" dirty="0" smtClean="0"/>
              <a:t>0.5’ </a:t>
            </a:r>
            <a:r>
              <a:rPr lang="ko-KR" altLang="en-US" sz="1600" dirty="0" smtClean="0"/>
              <a:t>으로 상승 시켜보았으나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특정 </a:t>
            </a:r>
            <a:r>
              <a:rPr lang="en-US" altLang="ko-KR" sz="1600" dirty="0" smtClean="0"/>
              <a:t>iteration</a:t>
            </a:r>
            <a:r>
              <a:rPr lang="ko-KR" altLang="en-US" sz="1600" dirty="0" smtClean="0"/>
              <a:t>에서 </a:t>
            </a:r>
            <a:r>
              <a:rPr lang="en-US" altLang="ko-KR" sz="1600" dirty="0"/>
              <a:t>all </a:t>
            </a:r>
            <a:r>
              <a:rPr lang="en-US" altLang="ko-KR" sz="1600" dirty="0" smtClean="0"/>
              <a:t>reject </a:t>
            </a:r>
            <a:r>
              <a:rPr lang="ko-KR" altLang="en-US" sz="1600" dirty="0" smtClean="0"/>
              <a:t>현상 나옴</a:t>
            </a:r>
            <a:r>
              <a:rPr lang="en-US" altLang="ko-KR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</a:t>
            </a:r>
            <a:r>
              <a:rPr lang="en-US" altLang="ko-KR" sz="1600" dirty="0" smtClean="0"/>
              <a:t>alpha 200, 400</a:t>
            </a:r>
            <a:r>
              <a:rPr lang="ko-KR" altLang="en-US" sz="1600" dirty="0" smtClean="0"/>
              <a:t>으로 테스트 중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Alpha 200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: all reject </a:t>
            </a:r>
            <a:r>
              <a:rPr lang="ko-KR" altLang="en-US" sz="1600" dirty="0" smtClean="0"/>
              <a:t>현상은 없어짐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후반 </a:t>
            </a:r>
            <a:r>
              <a:rPr lang="en-US" altLang="ko-KR" sz="1600" dirty="0" smtClean="0"/>
              <a:t>iteration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reject </a:t>
            </a:r>
            <a:r>
              <a:rPr lang="ko-KR" altLang="en-US" sz="1600" dirty="0" smtClean="0"/>
              <a:t>비율이 급격하게 상승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Alpha 400 : </a:t>
            </a:r>
            <a:r>
              <a:rPr lang="ko-KR" altLang="en-US" sz="1600" dirty="0" smtClean="0"/>
              <a:t>테스트 중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55" y="4620506"/>
            <a:ext cx="3977946" cy="20061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오른쪽 화살표 11"/>
          <p:cNvSpPr/>
          <p:nvPr/>
        </p:nvSpPr>
        <p:spPr>
          <a:xfrm>
            <a:off x="3576907" y="6187440"/>
            <a:ext cx="535578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9749" y="5980279"/>
            <a:ext cx="286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of training data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exponential</a:t>
            </a:r>
            <a:r>
              <a:rPr lang="ko-KR" altLang="en-US" dirty="0" smtClean="0"/>
              <a:t>하게 증가 계획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2641" y="5254226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*Stable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72641" y="5241941"/>
            <a:ext cx="881393" cy="381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8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74546</TotalTime>
  <Words>1476</Words>
  <Application>Microsoft Office PowerPoint</Application>
  <PresentationFormat>화면 슬라이드 쇼(4:3)</PresentationFormat>
  <Paragraphs>272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Apple SD Gothic Neo</vt:lpstr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1125</cp:revision>
  <dcterms:created xsi:type="dcterms:W3CDTF">2021-03-24T07:36:17Z</dcterms:created>
  <dcterms:modified xsi:type="dcterms:W3CDTF">2022-10-14T04:40:44Z</dcterms:modified>
</cp:coreProperties>
</file>